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98" r:id="rId3"/>
    <p:sldId id="300" r:id="rId4"/>
    <p:sldId id="299" r:id="rId5"/>
    <p:sldId id="301" r:id="rId6"/>
    <p:sldId id="304" r:id="rId7"/>
    <p:sldId id="302" r:id="rId8"/>
    <p:sldId id="260" r:id="rId9"/>
    <p:sldId id="305" r:id="rId10"/>
    <p:sldId id="309" r:id="rId11"/>
    <p:sldId id="310" r:id="rId12"/>
    <p:sldId id="312" r:id="rId13"/>
    <p:sldId id="317" r:id="rId14"/>
    <p:sldId id="315" r:id="rId15"/>
    <p:sldId id="316" r:id="rId16"/>
    <p:sldId id="313" r:id="rId17"/>
    <p:sldId id="307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/>
    <p:restoredTop sz="95958"/>
  </p:normalViewPr>
  <p:slideViewPr>
    <p:cSldViewPr snapToGrid="0" snapToObjects="1">
      <p:cViewPr varScale="1">
        <p:scale>
          <a:sx n="111" d="100"/>
          <a:sy n="111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7464-4F0C-D648-99EE-D9F58DDC1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C88C7-ADD5-9C4D-B607-F6BB2CA7D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C56E7-2CA4-0943-A616-7D3423A4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1A4B6-122C-5745-A005-BBB95D03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131FF-BF7B-4448-A25E-2D127E6E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6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8050-1BD4-704A-A6B5-CBCFB38C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3B8F4-F591-7D42-BE14-F33424326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4DC9-1232-AF4B-A668-5E471AF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33A95-5E01-EC41-BE45-A6F7AAD3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FE5C3-739A-CD4B-8FC9-FF7009D3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4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40665F-192D-F34D-BF21-35DA08A95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FB726-0E62-0944-9593-B7706C4F4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D23A8-D082-BC4B-9890-BD34AF4D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5917-ACCC-6E49-A7F4-103F4457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98745-F16A-D042-BF95-A5CC9A1C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6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42C8-3CDC-7946-B1F3-D31C5400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78369-586C-A84A-BBE6-E89ADA38B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6EAD0-61D8-124B-BCCC-D85D7CC1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A1877-7AA6-E045-9447-3F010238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5D202-27B3-A64A-A0F1-04420FCC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2EDC-DAB5-2E44-9FC4-7A695A44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F3834-6BF3-DD4A-A423-79CF55629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43AE-3CD1-A044-95A1-195771F0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CFE91-EF94-4041-A8C1-94FF0F680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4DAF-3150-424C-8472-7DD138DA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6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6988-059B-2543-9F49-9B72C8F9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C8C41-15B1-D748-BC81-52E0DEE59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6CC55-9C22-A346-B783-F9B13E6A5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CB60F-E1F5-2C4E-8414-06634B53E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9CD81-8D9E-C548-A8A6-7FAC6E59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1E2B7-C8E2-0048-9695-C4774E0B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2159-E8E9-0843-B043-7BD7A94B8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93B3C-4845-D041-A365-22FAC6E7E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8D55C-9001-E149-BCDC-A9F939F36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95EC7-05CD-FA4E-B804-6AF7F9C39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8B86B-1B06-4944-AF22-6C358B73E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82EBF-B708-9640-A059-5EF63F3C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91C06C-6994-2E4C-94F6-2544D2E0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A7AD7-E11C-914B-A90B-4A291746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1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E672-C03F-BF41-BA32-D904A06C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D4134-6E5E-6B45-9D6E-00351D7A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095FB-660A-9C4E-ABCF-5EB9B706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A34D-5D6F-8A48-AE46-119ED981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3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1913B-94EB-414E-A053-2A58B343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E6B99-D43C-E744-A222-FD5DEA46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3BEF8-C68D-664D-9D44-586E0A03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5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9276-55CA-6546-B1E7-99ED9189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D930-DA31-854A-AB0F-2351AA0A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6A619-9B4C-3740-A104-1E4CCA1AF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C84D8-BE7B-6645-9DA0-5A58870F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40C57-4BD5-8A45-8887-1363702B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1514E-504D-BD41-B822-A9FECC8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521A-B6D2-784A-811A-8C4E2B1F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80DAE-E7A4-924B-A984-0E5501A32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5C933-D3A5-724F-A7C3-08989BD97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01711-4EF8-8848-A26C-9B0EF60B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8758E-04F8-B349-8B11-A584EBE9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F49BF-0C7C-8048-B2CE-83E88939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3751F-BB31-AE47-B57B-60C95EE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8DBA7-54A4-ED49-B781-6D88BF817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9A6B7-070E-3741-B51C-5088B9E93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36300-39E9-CE45-BE27-037D241EEA44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182D-5861-E84A-9C92-86C5D30DA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78604-66C7-984E-B350-22919F942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1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Order_of_operatio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21395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802EFB-A77C-8245-B620-779D93AC63C9}"/>
              </a:ext>
            </a:extLst>
          </p:cNvPr>
          <p:cNvSpPr/>
          <p:nvPr/>
        </p:nvSpPr>
        <p:spPr>
          <a:xfrm>
            <a:off x="790935" y="1242311"/>
            <a:ext cx="110036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Python,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Little CGI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Big CGI</a:t>
            </a:r>
          </a:p>
        </p:txBody>
      </p:sp>
    </p:spTree>
    <p:extLst>
      <p:ext uri="{BB962C8B-B14F-4D97-AF65-F5344CB8AC3E}">
        <p14:creationId xmlns:p14="http://schemas.microsoft.com/office/powerpoint/2010/main" val="368046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9EF5F-A4B8-484E-93B2-2A01035B0934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4F98FE-A26C-E873-E881-4185955BE77F}"/>
              </a:ext>
            </a:extLst>
          </p:cNvPr>
          <p:cNvGrpSpPr/>
          <p:nvPr/>
        </p:nvGrpSpPr>
        <p:grpSpPr>
          <a:xfrm>
            <a:off x="430698" y="843125"/>
            <a:ext cx="11642619" cy="4133390"/>
            <a:chOff x="430698" y="524470"/>
            <a:chExt cx="11642619" cy="41333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23C6F2-8D86-803D-7C5A-8E37DC906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698" y="524470"/>
              <a:ext cx="5530390" cy="41333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BC1B7C-6828-8055-8F99-27F4CF453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6"/>
            <a:stretch/>
          </p:blipFill>
          <p:spPr>
            <a:xfrm>
              <a:off x="6230914" y="524470"/>
              <a:ext cx="5842403" cy="413339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149BBE-E4C4-5240-EAE1-593AD8A65000}"/>
              </a:ext>
            </a:extLst>
          </p:cNvPr>
          <p:cNvSpPr txBox="1"/>
          <p:nvPr/>
        </p:nvSpPr>
        <p:spPr>
          <a:xfrm>
            <a:off x="942109" y="5084618"/>
            <a:ext cx="367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Pressure at the </a:t>
            </a:r>
            <a:r>
              <a:rPr lang="en-US" sz="2400" b="1" dirty="0"/>
              <a:t>center</a:t>
            </a:r>
            <a:r>
              <a:rPr lang="en-US" sz="2400" dirty="0"/>
              <a:t> of the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EDFAA-FBC4-FA50-8E05-56348FDEDA47}"/>
              </a:ext>
            </a:extLst>
          </p:cNvPr>
          <p:cNvSpPr txBox="1"/>
          <p:nvPr/>
        </p:nvSpPr>
        <p:spPr>
          <a:xfrm>
            <a:off x="6577278" y="5084618"/>
            <a:ext cx="4813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Maximum wind speed somewhere </a:t>
            </a:r>
            <a:r>
              <a:rPr lang="en-US" sz="2400" b="1" dirty="0"/>
              <a:t>around</a:t>
            </a:r>
            <a:r>
              <a:rPr lang="en-US" sz="2400" dirty="0"/>
              <a:t> the cell</a:t>
            </a:r>
          </a:p>
        </p:txBody>
      </p:sp>
    </p:spTree>
    <p:extLst>
      <p:ext uri="{BB962C8B-B14F-4D97-AF65-F5344CB8AC3E}">
        <p14:creationId xmlns:p14="http://schemas.microsoft.com/office/powerpoint/2010/main" val="150557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49DE0-33ED-1DD8-780C-301393EA9479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F7A45-21AC-AFB5-BD43-A76C244BE421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are some sample data in the file </a:t>
            </a:r>
            <a:r>
              <a:rPr lang="en-US" sz="2400" b="1" dirty="0"/>
              <a:t>dataset1.txt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2D1B69-1430-E3DD-99DD-BA3CB0B9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4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49DE0-33ED-1DD8-780C-301393EA9479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E9879-2E21-1D16-257E-46B7EE296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72"/>
          <a:stretch/>
        </p:blipFill>
        <p:spPr>
          <a:xfrm>
            <a:off x="114171" y="2069138"/>
            <a:ext cx="7772400" cy="1012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B27C-8F2E-1D94-0FE9-B61E916F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676FC-2ABA-22A3-E2BD-43304098D36B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how </a:t>
            </a:r>
            <a:r>
              <a:rPr lang="en-US" sz="2400" b="1" dirty="0"/>
              <a:t>loading</a:t>
            </a:r>
            <a:r>
              <a:rPr lang="en-US" sz="2400" dirty="0"/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282820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49DE0-33ED-1DD8-780C-301393EA9479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E9879-2E21-1D16-257E-46B7EE296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5982"/>
          <a:stretch/>
        </p:blipFill>
        <p:spPr>
          <a:xfrm>
            <a:off x="114171" y="2069138"/>
            <a:ext cx="7772400" cy="1859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B27C-8F2E-1D94-0FE9-B61E916F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676FC-2ABA-22A3-E2BD-43304098D36B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here’s how </a:t>
            </a:r>
            <a:r>
              <a:rPr lang="en-US" sz="2400" b="1" dirty="0"/>
              <a:t>slicing</a:t>
            </a:r>
            <a:r>
              <a:rPr lang="en-US" sz="2400" dirty="0"/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225947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20664C-E8BD-FD96-92CF-22835F973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5982"/>
          <a:stretch/>
        </p:blipFill>
        <p:spPr>
          <a:xfrm>
            <a:off x="114171" y="2069138"/>
            <a:ext cx="7772400" cy="1859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49DE0-33ED-1DD8-780C-301393EA9479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EB27C-8F2E-1D94-0FE9-B61E916F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676FC-2ABA-22A3-E2BD-43304098D36B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here’s how </a:t>
            </a:r>
            <a:r>
              <a:rPr lang="en-US" sz="2400" b="1" dirty="0"/>
              <a:t>slicing</a:t>
            </a:r>
            <a:r>
              <a:rPr lang="en-US" sz="2400" dirty="0"/>
              <a:t> 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D48BEB-9DA8-F156-0B71-B200E05808EF}"/>
              </a:ext>
            </a:extLst>
          </p:cNvPr>
          <p:cNvGrpSpPr/>
          <p:nvPr/>
        </p:nvGrpSpPr>
        <p:grpSpPr>
          <a:xfrm>
            <a:off x="2664177" y="2777237"/>
            <a:ext cx="4052712" cy="2179204"/>
            <a:chOff x="2596444" y="2833512"/>
            <a:chExt cx="4052712" cy="2179204"/>
          </a:xfrm>
        </p:grpSpPr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A5ECD447-57D3-FA87-5308-8ED68E085E8B}"/>
                </a:ext>
              </a:extLst>
            </p:cNvPr>
            <p:cNvSpPr/>
            <p:nvPr/>
          </p:nvSpPr>
          <p:spPr>
            <a:xfrm>
              <a:off x="5689600" y="2833512"/>
              <a:ext cx="959556" cy="2179204"/>
            </a:xfrm>
            <a:prstGeom prst="frame">
              <a:avLst/>
            </a:prstGeom>
            <a:solidFill>
              <a:schemeClr val="accent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E50F378-1D72-DC77-34C2-71E0598583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6444" y="3578578"/>
              <a:ext cx="3093156" cy="344536"/>
            </a:xfrm>
            <a:prstGeom prst="straightConnector1">
              <a:avLst/>
            </a:prstGeom>
            <a:ln w="127000">
              <a:solidFill>
                <a:schemeClr val="accent1">
                  <a:alpha val="57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420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49DE0-33ED-1DD8-780C-301393EA9479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E9879-2E21-1D16-257E-46B7EE296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43"/>
          <a:stretch/>
        </p:blipFill>
        <p:spPr>
          <a:xfrm>
            <a:off x="114171" y="2069137"/>
            <a:ext cx="7772400" cy="2719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B27C-8F2E-1D94-0FE9-B61E916F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676FC-2ABA-22A3-E2BD-43304098D36B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here’s how </a:t>
            </a:r>
            <a:r>
              <a:rPr lang="en-US" sz="2400" b="1" dirty="0"/>
              <a:t>slicing</a:t>
            </a:r>
            <a:r>
              <a:rPr lang="en-US" sz="2400" dirty="0"/>
              <a:t> 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D48BEB-9DA8-F156-0B71-B200E05808EF}"/>
              </a:ext>
            </a:extLst>
          </p:cNvPr>
          <p:cNvGrpSpPr/>
          <p:nvPr/>
        </p:nvGrpSpPr>
        <p:grpSpPr>
          <a:xfrm>
            <a:off x="2901244" y="2865940"/>
            <a:ext cx="4222045" cy="2179204"/>
            <a:chOff x="2596444" y="2018086"/>
            <a:chExt cx="4222045" cy="2179204"/>
          </a:xfrm>
        </p:grpSpPr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A5ECD447-57D3-FA87-5308-8ED68E085E8B}"/>
                </a:ext>
              </a:extLst>
            </p:cNvPr>
            <p:cNvSpPr/>
            <p:nvPr/>
          </p:nvSpPr>
          <p:spPr>
            <a:xfrm>
              <a:off x="6084198" y="2018086"/>
              <a:ext cx="734291" cy="2179204"/>
            </a:xfrm>
            <a:prstGeom prst="frame">
              <a:avLst/>
            </a:prstGeom>
            <a:solidFill>
              <a:srgbClr val="00B050">
                <a:alpha val="6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E50F378-1D72-DC77-34C2-71E059858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6444" y="3250013"/>
              <a:ext cx="3487754" cy="328565"/>
            </a:xfrm>
            <a:prstGeom prst="straightConnector1">
              <a:avLst/>
            </a:prstGeom>
            <a:ln w="127000">
              <a:solidFill>
                <a:srgbClr val="00B050">
                  <a:alpha val="57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4477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3CBCD-F165-1691-BC22-B9EFC0A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7567"/>
          <a:stretch/>
        </p:blipFill>
        <p:spPr>
          <a:xfrm>
            <a:off x="114171" y="2069137"/>
            <a:ext cx="7772400" cy="3959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49DE0-33ED-1DD8-780C-301393EA9479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2F28AD-9A9E-E4EC-DC81-590F3E384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92" y="1078538"/>
            <a:ext cx="7678037" cy="576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8AD08-A31D-FF29-4BBD-B11ACF6E1F72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here’s what the data look like as a </a:t>
            </a:r>
            <a:r>
              <a:rPr lang="en-US" sz="2400" b="1" dirty="0"/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361549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3FC5B-CF34-EBD6-A1BB-BF4880F8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36" y="865586"/>
            <a:ext cx="10343482" cy="4371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49DE0-33ED-1DD8-780C-301393EA9479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F7A45-21AC-AFB5-BD43-A76C244BE421}"/>
              </a:ext>
            </a:extLst>
          </p:cNvPr>
          <p:cNvSpPr txBox="1"/>
          <p:nvPr/>
        </p:nvSpPr>
        <p:spPr>
          <a:xfrm>
            <a:off x="2064327" y="4973782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You’ll put your data in dataset2.txt</a:t>
            </a:r>
          </a:p>
        </p:txBody>
      </p:sp>
    </p:spTree>
    <p:extLst>
      <p:ext uri="{BB962C8B-B14F-4D97-AF65-F5344CB8AC3E}">
        <p14:creationId xmlns:p14="http://schemas.microsoft.com/office/powerpoint/2010/main" val="333632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9EF5F-A4B8-484E-93B2-2A01035B0934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Next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F31CF-4CF7-0500-AA10-B2B4D4D1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86" y="461665"/>
            <a:ext cx="10581473" cy="4622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74F7C-C84B-DFCC-6D29-D4D6FF09BF3A}"/>
              </a:ext>
            </a:extLst>
          </p:cNvPr>
          <p:cNvSpPr txBox="1"/>
          <p:nvPr/>
        </p:nvSpPr>
        <p:spPr>
          <a:xfrm>
            <a:off x="567886" y="5451676"/>
            <a:ext cx="1010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if you haven’t done it already, please send me a link to your research notebook (a Google Slide document).</a:t>
            </a:r>
          </a:p>
        </p:txBody>
      </p:sp>
    </p:spTree>
    <p:extLst>
      <p:ext uri="{BB962C8B-B14F-4D97-AF65-F5344CB8AC3E}">
        <p14:creationId xmlns:p14="http://schemas.microsoft.com/office/powerpoint/2010/main" val="77000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21395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Little CGI: Printing things &amp; using Python as a calculator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62005-3BB1-A749-A048-167C712A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956356"/>
            <a:ext cx="4014107" cy="1771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468A3-9EA4-5944-9874-76CF3216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3269667"/>
            <a:ext cx="3315607" cy="2631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BFEB0-44F5-1442-A9FE-DC6512A5C7C5}"/>
              </a:ext>
            </a:extLst>
          </p:cNvPr>
          <p:cNvSpPr txBox="1"/>
          <p:nvPr/>
        </p:nvSpPr>
        <p:spPr>
          <a:xfrm>
            <a:off x="6778171" y="1280143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printing some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75AE7-7EE3-CA46-B934-2A93EA4485BC}"/>
              </a:ext>
            </a:extLst>
          </p:cNvPr>
          <p:cNvSpPr txBox="1"/>
          <p:nvPr/>
        </p:nvSpPr>
        <p:spPr>
          <a:xfrm>
            <a:off x="6778171" y="3754658"/>
            <a:ext cx="3875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Printing the result of a calculation</a:t>
            </a:r>
          </a:p>
        </p:txBody>
      </p:sp>
    </p:spTree>
    <p:extLst>
      <p:ext uri="{BB962C8B-B14F-4D97-AF65-F5344CB8AC3E}">
        <p14:creationId xmlns:p14="http://schemas.microsoft.com/office/powerpoint/2010/main" val="394711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21395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Little CGI: Storing data as named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BFEB0-44F5-1442-A9FE-DC6512A5C7C5}"/>
              </a:ext>
            </a:extLst>
          </p:cNvPr>
          <p:cNvSpPr txBox="1"/>
          <p:nvPr/>
        </p:nvSpPr>
        <p:spPr>
          <a:xfrm>
            <a:off x="6945086" y="1214131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Upper/lower case matters!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F99E3-F5EF-CC4E-8C69-34319CB0E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044663"/>
            <a:ext cx="4499429" cy="4898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B0EF5D-319B-E646-8B27-35FF9ED53E8C}"/>
              </a:ext>
            </a:extLst>
          </p:cNvPr>
          <p:cNvSpPr txBox="1"/>
          <p:nvPr/>
        </p:nvSpPr>
        <p:spPr>
          <a:xfrm>
            <a:off x="6945086" y="2574493"/>
            <a:ext cx="449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Entering numbers in “E-format”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CCDC45-5082-7849-B188-B5E4359A5E8C}"/>
              </a:ext>
            </a:extLst>
          </p:cNvPr>
          <p:cNvCxnSpPr>
            <a:cxnSpLocks/>
          </p:cNvCxnSpPr>
          <p:nvPr/>
        </p:nvCxnSpPr>
        <p:spPr>
          <a:xfrm flipH="1">
            <a:off x="3018972" y="1427356"/>
            <a:ext cx="3759200" cy="6164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28BB644-B396-A14A-9D3A-D74F56CFAE85}"/>
              </a:ext>
            </a:extLst>
          </p:cNvPr>
          <p:cNvSpPr/>
          <p:nvPr/>
        </p:nvSpPr>
        <p:spPr>
          <a:xfrm>
            <a:off x="2481943" y="1783981"/>
            <a:ext cx="232228" cy="461665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B33A24-B5DD-4D41-9755-B19EC94ED460}"/>
              </a:ext>
            </a:extLst>
          </p:cNvPr>
          <p:cNvCxnSpPr>
            <a:cxnSpLocks/>
          </p:cNvCxnSpPr>
          <p:nvPr/>
        </p:nvCxnSpPr>
        <p:spPr>
          <a:xfrm flipH="1" flipV="1">
            <a:off x="3331207" y="2640301"/>
            <a:ext cx="3446965" cy="1552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CC46CF-342B-084E-8E5E-0DEC9775B645}"/>
              </a:ext>
            </a:extLst>
          </p:cNvPr>
          <p:cNvSpPr txBox="1"/>
          <p:nvPr/>
        </p:nvSpPr>
        <p:spPr>
          <a:xfrm>
            <a:off x="6945086" y="3840919"/>
            <a:ext cx="524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print multiple things together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7F55B9-FCC2-0B41-9F3A-F1000029858B}"/>
              </a:ext>
            </a:extLst>
          </p:cNvPr>
          <p:cNvCxnSpPr>
            <a:cxnSpLocks/>
          </p:cNvCxnSpPr>
          <p:nvPr/>
        </p:nvCxnSpPr>
        <p:spPr>
          <a:xfrm flipH="1" flipV="1">
            <a:off x="4898573" y="3840919"/>
            <a:ext cx="1879599" cy="2215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80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21395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Little CGI: Order of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DDB81-0922-BF42-9F66-A45194A9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69" y="1638322"/>
            <a:ext cx="3920132" cy="179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7B17F-7C28-9F47-870C-FC1D16F58799}"/>
              </a:ext>
            </a:extLst>
          </p:cNvPr>
          <p:cNvSpPr txBox="1"/>
          <p:nvPr/>
        </p:nvSpPr>
        <p:spPr>
          <a:xfrm>
            <a:off x="6314988" y="1954610"/>
            <a:ext cx="348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one of these is different from the others?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652DA-377B-DD48-9F45-6759DDCD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765" y="4388534"/>
            <a:ext cx="8343900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D5725D-AC5A-B64A-A5A0-0F4245AF924B}"/>
              </a:ext>
            </a:extLst>
          </p:cNvPr>
          <p:cNvSpPr txBox="1"/>
          <p:nvPr/>
        </p:nvSpPr>
        <p:spPr>
          <a:xfrm>
            <a:off x="1125765" y="3841561"/>
            <a:ext cx="83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https://en.wikipedia.org/wiki/Order_of_operations</a:t>
            </a:r>
            <a:r>
              <a:rPr lang="en-US" sz="2400" dirty="0"/>
              <a:t> says … </a:t>
            </a:r>
          </a:p>
        </p:txBody>
      </p:sp>
    </p:spTree>
    <p:extLst>
      <p:ext uri="{BB962C8B-B14F-4D97-AF65-F5344CB8AC3E}">
        <p14:creationId xmlns:p14="http://schemas.microsoft.com/office/powerpoint/2010/main" val="86095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21395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Little CGI: Scalars vs arrays, and making arrays from other 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7B17F-7C28-9F47-870C-FC1D16F58799}"/>
              </a:ext>
            </a:extLst>
          </p:cNvPr>
          <p:cNvSpPr txBox="1"/>
          <p:nvPr/>
        </p:nvSpPr>
        <p:spPr>
          <a:xfrm>
            <a:off x="739229" y="668652"/>
            <a:ext cx="1010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i="1" dirty="0"/>
              <a:t>scalar</a:t>
            </a:r>
            <a:r>
              <a:rPr lang="en-US" sz="2400" dirty="0"/>
              <a:t> is just a single number, an </a:t>
            </a:r>
            <a:r>
              <a:rPr lang="en-US" sz="2400" i="1" dirty="0"/>
              <a:t>array</a:t>
            </a:r>
            <a:r>
              <a:rPr lang="en-US" sz="2400" dirty="0"/>
              <a:t> is a bunch of scalars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Numpy’s</a:t>
            </a:r>
            <a:r>
              <a:rPr lang="en-US" sz="2400" dirty="0"/>
              <a:t> </a:t>
            </a:r>
            <a:r>
              <a:rPr lang="en-US" sz="2400" i="1" dirty="0" err="1"/>
              <a:t>linspace</a:t>
            </a:r>
            <a:r>
              <a:rPr lang="en-US" sz="2400" dirty="0"/>
              <a:t> function makes array-making easy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84E89D-7B47-4E4B-8262-C6F808D6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29" y="1855562"/>
            <a:ext cx="9010730" cy="3059718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9F9CE106-97A1-3E42-A4A4-A3B840A68E5D}"/>
              </a:ext>
            </a:extLst>
          </p:cNvPr>
          <p:cNvSpPr/>
          <p:nvPr/>
        </p:nvSpPr>
        <p:spPr>
          <a:xfrm>
            <a:off x="9668119" y="3777520"/>
            <a:ext cx="210400" cy="100686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76468-4423-8840-9F8C-179325FDF28F}"/>
              </a:ext>
            </a:extLst>
          </p:cNvPr>
          <p:cNvSpPr txBox="1"/>
          <p:nvPr/>
        </p:nvSpPr>
        <p:spPr>
          <a:xfrm>
            <a:off x="10057967" y="3878436"/>
            <a:ext cx="193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 numbers in “</a:t>
            </a:r>
            <a:r>
              <a:rPr lang="en-US" sz="2400" dirty="0" err="1"/>
              <a:t>xarray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352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21395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Little CGI: Scalars vs arrays, and making arrays from other arrays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8E162-F951-0246-A9C3-92AC4ED011A4}"/>
              </a:ext>
            </a:extLst>
          </p:cNvPr>
          <p:cNvSpPr txBox="1"/>
          <p:nvPr/>
        </p:nvSpPr>
        <p:spPr>
          <a:xfrm>
            <a:off x="587328" y="1098609"/>
            <a:ext cx="1101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A variable calculated using an array is usually another array of the same length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917DE-72E9-3A42-A680-025D531334BC}"/>
              </a:ext>
            </a:extLst>
          </p:cNvPr>
          <p:cNvGrpSpPr/>
          <p:nvPr/>
        </p:nvGrpSpPr>
        <p:grpSpPr>
          <a:xfrm>
            <a:off x="982746" y="4066828"/>
            <a:ext cx="9998661" cy="1182730"/>
            <a:chOff x="862825" y="5535521"/>
            <a:chExt cx="9998661" cy="11827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87A557-7783-5F4B-98A2-FD19F7C0D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825" y="5581493"/>
              <a:ext cx="3627368" cy="4616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516B4C-7CAB-084F-9ECE-CD0312949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825" y="6189348"/>
              <a:ext cx="3733391" cy="429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9F9FFE-6E0E-9947-A0CD-7521F6BF24FC}"/>
                </a:ext>
              </a:extLst>
            </p:cNvPr>
            <p:cNvSpPr txBox="1"/>
            <p:nvPr/>
          </p:nvSpPr>
          <p:spPr>
            <a:xfrm>
              <a:off x="5062357" y="5861922"/>
              <a:ext cx="5799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 numbers in “</a:t>
              </a:r>
              <a:r>
                <a:rPr lang="en-US" sz="2400" dirty="0" err="1"/>
                <a:t>xsquared</a:t>
              </a:r>
              <a:r>
                <a:rPr lang="en-US" sz="2400" dirty="0"/>
                <a:t>” and “</a:t>
              </a:r>
              <a:r>
                <a:rPr lang="en-US" sz="2400" dirty="0" err="1"/>
                <a:t>rootx</a:t>
              </a:r>
              <a:r>
                <a:rPr lang="en-US" sz="2400" dirty="0"/>
                <a:t>” too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E1BD327D-42CB-D948-9512-04EBD7FD57BA}"/>
                </a:ext>
              </a:extLst>
            </p:cNvPr>
            <p:cNvSpPr/>
            <p:nvPr/>
          </p:nvSpPr>
          <p:spPr>
            <a:xfrm>
              <a:off x="4565803" y="5535521"/>
              <a:ext cx="331963" cy="118273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F45C0DD-0AB3-6D43-9998-2C1CCBC2454E}"/>
              </a:ext>
            </a:extLst>
          </p:cNvPr>
          <p:cNvSpPr txBox="1"/>
          <p:nvPr/>
        </p:nvSpPr>
        <p:spPr>
          <a:xfrm>
            <a:off x="2746996" y="2117111"/>
            <a:ext cx="193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 numbers in “</a:t>
            </a:r>
            <a:r>
              <a:rPr lang="en-US" sz="2400" dirty="0" err="1"/>
              <a:t>xarray</a:t>
            </a:r>
            <a:r>
              <a:rPr lang="en-US" sz="2400" dirty="0"/>
              <a:t>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74FAA1-4BC7-8049-B6BD-67958DF111CB}"/>
              </a:ext>
            </a:extLst>
          </p:cNvPr>
          <p:cNvCxnSpPr/>
          <p:nvPr/>
        </p:nvCxnSpPr>
        <p:spPr>
          <a:xfrm>
            <a:off x="3312826" y="2948108"/>
            <a:ext cx="0" cy="994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7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21395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Little CGI: Graphing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0D828-88BF-F34F-A91F-CCA30949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4" y="1308100"/>
            <a:ext cx="5533228" cy="4113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1CAE2-EDED-5347-8FD2-D71C07E2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812" y="1308100"/>
            <a:ext cx="5054600" cy="424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C6EAE-60CD-8641-A224-AE5B6DB1BA61}"/>
              </a:ext>
            </a:extLst>
          </p:cNvPr>
          <p:cNvSpPr txBox="1"/>
          <p:nvPr/>
        </p:nvSpPr>
        <p:spPr>
          <a:xfrm>
            <a:off x="5991069" y="6182385"/>
            <a:ext cx="579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these to pan, zoom, and save!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628E6B-3C21-9348-85E8-D869AAA0759A}"/>
              </a:ext>
            </a:extLst>
          </p:cNvPr>
          <p:cNvCxnSpPr>
            <a:cxnSpLocks/>
          </p:cNvCxnSpPr>
          <p:nvPr/>
        </p:nvCxnSpPr>
        <p:spPr>
          <a:xfrm flipH="1" flipV="1">
            <a:off x="7195279" y="5696262"/>
            <a:ext cx="1" cy="486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75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graphy--Atmosphere: Lecture one">
            <a:extLst>
              <a:ext uri="{FF2B5EF4-FFF2-40B4-BE49-F238E27FC236}">
                <a16:creationId xmlns:a16="http://schemas.microsoft.com/office/drawing/2014/main" id="{B43E8D2E-BFAB-944C-857A-1C5F6D48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5" y="799637"/>
            <a:ext cx="8102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9EF5F-A4B8-484E-93B2-2A01035B0934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242D8-AD23-3947-B0A2-C8E02E9D3415}"/>
              </a:ext>
            </a:extLst>
          </p:cNvPr>
          <p:cNvSpPr/>
          <p:nvPr/>
        </p:nvSpPr>
        <p:spPr>
          <a:xfrm>
            <a:off x="2170485" y="60583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revision.co.zw</a:t>
            </a:r>
            <a:r>
              <a:rPr lang="en-US" dirty="0"/>
              <a:t>/cyclones/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A02B6-BA14-D96A-426E-F505A4858183}"/>
              </a:ext>
            </a:extLst>
          </p:cNvPr>
          <p:cNvSpPr txBox="1"/>
          <p:nvPr/>
        </p:nvSpPr>
        <p:spPr>
          <a:xfrm>
            <a:off x="8132838" y="2109791"/>
            <a:ext cx="37893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Hypothesis: Lower pressure at the </a:t>
            </a:r>
            <a:r>
              <a:rPr lang="en-US" sz="2400" b="1" dirty="0">
                <a:solidFill>
                  <a:srgbClr val="00B050"/>
                </a:solidFill>
              </a:rPr>
              <a:t>center </a:t>
            </a:r>
            <a:r>
              <a:rPr lang="en-US" sz="2400" dirty="0"/>
              <a:t>of a cyclonic synoptic system =&gt; faster winds </a:t>
            </a:r>
            <a:r>
              <a:rPr lang="en-US" sz="2400" b="1" dirty="0">
                <a:solidFill>
                  <a:srgbClr val="FF0000"/>
                </a:solidFill>
              </a:rPr>
              <a:t>around the center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b="1" dirty="0" err="1"/>
              <a:t>Earth.nullschool.net</a:t>
            </a:r>
            <a:r>
              <a:rPr lang="en-US" sz="2400" b="1" dirty="0"/>
              <a:t> </a:t>
            </a:r>
            <a:r>
              <a:rPr lang="en-US" sz="2400" dirty="0"/>
              <a:t>+ </a:t>
            </a:r>
            <a:r>
              <a:rPr lang="en-US" sz="2400" b="1" dirty="0"/>
              <a:t>Python</a:t>
            </a:r>
            <a:r>
              <a:rPr lang="en-US" sz="2400" dirty="0"/>
              <a:t> will let you explore whether that’s true!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55DE71B-D732-8EAB-3063-AC22C47F9657}"/>
              </a:ext>
            </a:extLst>
          </p:cNvPr>
          <p:cNvSpPr/>
          <p:nvPr/>
        </p:nvSpPr>
        <p:spPr>
          <a:xfrm>
            <a:off x="2656115" y="1743330"/>
            <a:ext cx="557994" cy="535413"/>
          </a:xfrm>
          <a:prstGeom prst="donut">
            <a:avLst/>
          </a:prstGeom>
          <a:solidFill>
            <a:srgbClr val="00B05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1AA0AB17-5CD9-E505-F952-CE6783F9230B}"/>
              </a:ext>
            </a:extLst>
          </p:cNvPr>
          <p:cNvSpPr/>
          <p:nvPr/>
        </p:nvSpPr>
        <p:spPr>
          <a:xfrm>
            <a:off x="3214109" y="1216790"/>
            <a:ext cx="557994" cy="535413"/>
          </a:xfrm>
          <a:prstGeom prst="donut">
            <a:avLst/>
          </a:prstGeom>
          <a:solidFill>
            <a:srgbClr val="FF000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9EF5F-A4B8-484E-93B2-2A01035B0934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 CGI: Exploring a correlation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9EB7F-D326-50EB-3A0D-964DBE2E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18" y="780472"/>
            <a:ext cx="7396339" cy="55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8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379</Words>
  <Application>Microsoft Macintosh PowerPoint</Application>
  <PresentationFormat>Widescreen</PresentationFormat>
  <Paragraphs>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13</cp:revision>
  <dcterms:created xsi:type="dcterms:W3CDTF">2021-09-03T17:45:42Z</dcterms:created>
  <dcterms:modified xsi:type="dcterms:W3CDTF">2022-09-02T17:06:16Z</dcterms:modified>
</cp:coreProperties>
</file>